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7" r:id="rId11"/>
    <p:sldId id="264" r:id="rId12"/>
    <p:sldId id="269" r:id="rId13"/>
    <p:sldId id="270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92093" y="292459"/>
            <a:ext cx="3013209" cy="952361"/>
          </a:xfrm>
          <a:custGeom>
            <a:avLst/>
            <a:gdLst/>
            <a:ahLst/>
            <a:cxnLst/>
            <a:rect l="l" t="t" r="r" b="b"/>
            <a:pathLst>
              <a:path w="3013209" h="952361">
                <a:moveTo>
                  <a:pt x="0" y="0"/>
                </a:moveTo>
                <a:lnTo>
                  <a:pt x="3013209" y="0"/>
                </a:lnTo>
                <a:lnTo>
                  <a:pt x="3013209" y="952361"/>
                </a:lnTo>
                <a:lnTo>
                  <a:pt x="0" y="952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426641" y="481888"/>
            <a:ext cx="2680020" cy="573502"/>
          </a:xfrm>
          <a:custGeom>
            <a:avLst/>
            <a:gdLst/>
            <a:ahLst/>
            <a:cxnLst/>
            <a:rect l="l" t="t" r="r" b="b"/>
            <a:pathLst>
              <a:path w="2680020" h="573502">
                <a:moveTo>
                  <a:pt x="0" y="0"/>
                </a:moveTo>
                <a:lnTo>
                  <a:pt x="2680020" y="0"/>
                </a:lnTo>
                <a:lnTo>
                  <a:pt x="2680020" y="573502"/>
                </a:lnTo>
                <a:lnTo>
                  <a:pt x="0" y="573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376621" y="609877"/>
            <a:ext cx="445513" cy="445513"/>
          </a:xfrm>
          <a:custGeom>
            <a:avLst/>
            <a:gdLst/>
            <a:ahLst/>
            <a:cxnLst/>
            <a:rect l="l" t="t" r="r" b="b"/>
            <a:pathLst>
              <a:path w="445513" h="445513">
                <a:moveTo>
                  <a:pt x="0" y="0"/>
                </a:moveTo>
                <a:lnTo>
                  <a:pt x="445513" y="0"/>
                </a:lnTo>
                <a:lnTo>
                  <a:pt x="445513" y="445513"/>
                </a:lnTo>
                <a:lnTo>
                  <a:pt x="0" y="445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610408" y="4823852"/>
            <a:ext cx="15091316" cy="17769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4000"/>
              </a:lnSpc>
              <a:spcBef>
                <a:spcPct val="0"/>
              </a:spcBef>
              <a:defRPr/>
            </a:pPr>
            <a:r>
              <a:rPr lang="en-US" sz="100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City Snap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39285" y="6799140"/>
            <a:ext cx="10171915" cy="6668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5179"/>
              </a:lnSpc>
              <a:defRPr/>
            </a:pPr>
            <a:r>
              <a:rPr 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- Azure AI </a:t>
            </a:r>
            <a:r>
              <a:rPr lang="en-US" sz="3699" b="1" dirty="0" err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기반</a:t>
            </a:r>
            <a:r>
              <a:rPr 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699" b="1" dirty="0" err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공공기물</a:t>
            </a:r>
            <a:r>
              <a:rPr 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699" b="1" dirty="0" err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파손</a:t>
            </a:r>
            <a:r>
              <a:rPr 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699" b="1" dirty="0" err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신고</a:t>
            </a:r>
            <a:r>
              <a:rPr 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699" b="1" dirty="0" err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플랫폼</a:t>
            </a:r>
            <a:r>
              <a:rPr lang="ko-KR" altLang="en-US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altLang="ko-KR" sz="3699" b="1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52800" y="7734299"/>
            <a:ext cx="7545658" cy="1600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  <a:defRPr/>
            </a:pPr>
            <a:r>
              <a:rPr lang="en-US" sz="2999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Team : Ainuri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  <a:defRPr/>
            </a:pPr>
            <a:endParaRPr lang="en-US" sz="2999" b="1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  <a:defRPr/>
            </a:pPr>
            <a:r>
              <a:rPr lang="en-US" sz="2999" b="1" u="none" strike="noStrike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송성엽, 문병욱, 유영찬, 이재원, 이유준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9052" y="4953445"/>
            <a:ext cx="2210233" cy="2241145"/>
          </a:xfrm>
          <a:custGeom>
            <a:avLst/>
            <a:gdLst/>
            <a:ahLst/>
            <a:cxnLst/>
            <a:rect l="l" t="t" r="r" b="b"/>
            <a:pathLst>
              <a:path w="2210233" h="2241145">
                <a:moveTo>
                  <a:pt x="0" y="0"/>
                </a:moveTo>
                <a:lnTo>
                  <a:pt x="2210233" y="0"/>
                </a:lnTo>
                <a:lnTo>
                  <a:pt x="2210233" y="2241145"/>
                </a:lnTo>
                <a:lnTo>
                  <a:pt x="0" y="224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028700" y="1889312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66800" y="647700"/>
            <a:ext cx="9072209" cy="11817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ko-KR" altLang="en-US" sz="7200" b="1" smtClean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시연 영상</a:t>
            </a:r>
            <a:endParaRPr lang="en-US" sz="7200" b="1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video16703488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2095500"/>
            <a:ext cx="154686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311" y="2946827"/>
            <a:ext cx="15029901" cy="2054654"/>
            <a:chOff x="0" y="0"/>
            <a:chExt cx="3958492" cy="541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58492" cy="541143"/>
            </a:xfrm>
            <a:custGeom>
              <a:avLst/>
              <a:gdLst/>
              <a:ahLst/>
              <a:cxnLst/>
              <a:rect l="l" t="t" r="r" b="b"/>
              <a:pathLst>
                <a:path w="3958492" h="541143">
                  <a:moveTo>
                    <a:pt x="3091" y="0"/>
                  </a:moveTo>
                  <a:lnTo>
                    <a:pt x="3955402" y="0"/>
                  </a:lnTo>
                  <a:cubicBezTo>
                    <a:pt x="3957109" y="0"/>
                    <a:pt x="3958492" y="1384"/>
                    <a:pt x="3958492" y="3091"/>
                  </a:cubicBezTo>
                  <a:lnTo>
                    <a:pt x="3958492" y="538053"/>
                  </a:lnTo>
                  <a:cubicBezTo>
                    <a:pt x="3958492" y="539760"/>
                    <a:pt x="3957109" y="541143"/>
                    <a:pt x="3955402" y="541143"/>
                  </a:cubicBezTo>
                  <a:lnTo>
                    <a:pt x="3091" y="541143"/>
                  </a:lnTo>
                  <a:cubicBezTo>
                    <a:pt x="1384" y="541143"/>
                    <a:pt x="0" y="539760"/>
                    <a:pt x="0" y="538053"/>
                  </a:cubicBezTo>
                  <a:lnTo>
                    <a:pt x="0" y="3091"/>
                  </a:lnTo>
                  <a:cubicBezTo>
                    <a:pt x="0" y="1384"/>
                    <a:pt x="1384" y="0"/>
                    <a:pt x="30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4485E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58492" cy="588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69139" y="519255"/>
            <a:ext cx="8813061" cy="12952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개선</a:t>
            </a:r>
            <a:r>
              <a:rPr lang="en-US" sz="7200" b="1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sz="7200" b="1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사항</a:t>
            </a:r>
            <a:r>
              <a:rPr lang="en-US" sz="7200" b="1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및 </a:t>
            </a:r>
            <a:r>
              <a:rPr lang="en-US" sz="7200" b="1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확장성</a:t>
            </a:r>
            <a:r>
              <a:rPr lang="en-US" sz="7200" b="1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21311" y="6083580"/>
            <a:ext cx="15029901" cy="2054654"/>
            <a:chOff x="0" y="0"/>
            <a:chExt cx="3958492" cy="5411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58492" cy="541143"/>
            </a:xfrm>
            <a:custGeom>
              <a:avLst/>
              <a:gdLst/>
              <a:ahLst/>
              <a:cxnLst/>
              <a:rect l="l" t="t" r="r" b="b"/>
              <a:pathLst>
                <a:path w="3958492" h="541143">
                  <a:moveTo>
                    <a:pt x="3091" y="0"/>
                  </a:moveTo>
                  <a:lnTo>
                    <a:pt x="3955402" y="0"/>
                  </a:lnTo>
                  <a:cubicBezTo>
                    <a:pt x="3957109" y="0"/>
                    <a:pt x="3958492" y="1384"/>
                    <a:pt x="3958492" y="3091"/>
                  </a:cubicBezTo>
                  <a:lnTo>
                    <a:pt x="3958492" y="538053"/>
                  </a:lnTo>
                  <a:cubicBezTo>
                    <a:pt x="3958492" y="539760"/>
                    <a:pt x="3957109" y="541143"/>
                    <a:pt x="3955402" y="541143"/>
                  </a:cubicBezTo>
                  <a:lnTo>
                    <a:pt x="3091" y="541143"/>
                  </a:lnTo>
                  <a:cubicBezTo>
                    <a:pt x="1384" y="541143"/>
                    <a:pt x="0" y="539760"/>
                    <a:pt x="0" y="538053"/>
                  </a:cubicBezTo>
                  <a:lnTo>
                    <a:pt x="0" y="3091"/>
                  </a:lnTo>
                  <a:cubicBezTo>
                    <a:pt x="0" y="1384"/>
                    <a:pt x="1384" y="0"/>
                    <a:pt x="30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4485E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958492" cy="588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7574" y="6786105"/>
            <a:ext cx="2028154" cy="57672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620"/>
              </a:lnSpc>
              <a:defRPr/>
            </a:pPr>
            <a:r>
              <a:rPr lang="en-US" sz="3300" b="1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확장성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114300"/>
            <a:ext cx="657929" cy="6228540"/>
            <a:chOff x="0" y="0"/>
            <a:chExt cx="173282" cy="270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7574" y="3649351"/>
            <a:ext cx="2028154" cy="5797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620"/>
              </a:lnSpc>
              <a:defRPr/>
            </a:pPr>
            <a:r>
              <a:rPr lang="en-US" sz="3300" b="1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개선 사항 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H="1" flipV="1">
            <a:off x="3867591" y="2946827"/>
            <a:ext cx="0" cy="2054654"/>
          </a:xfrm>
          <a:prstGeom prst="line">
            <a:avLst/>
          </a:prstGeom>
          <a:ln w="3810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H="1" flipV="1">
            <a:off x="3848541" y="6119668"/>
            <a:ext cx="0" cy="1982478"/>
          </a:xfrm>
          <a:prstGeom prst="line">
            <a:avLst/>
          </a:prstGeom>
          <a:ln w="3810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1"/>
          <p:cNvSpPr txBox="1"/>
          <p:nvPr/>
        </p:nvSpPr>
        <p:spPr>
          <a:xfrm>
            <a:off x="3908112" y="6580524"/>
            <a:ext cx="13351189" cy="10109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13071" lvl="1" indent="-306535" algn="l">
              <a:lnSpc>
                <a:spcPts val="3975"/>
              </a:lnSpc>
              <a:buFont typeface="Arial"/>
              <a:buChar char="•"/>
              <a:defRPr/>
            </a:pPr>
            <a:r>
              <a:rPr lang="en-US" sz="283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추후 환경 오염, 쓰레기 무단 투기 등 다른 사회 문제 신고 플랫폼으로 확장 가능</a:t>
            </a:r>
          </a:p>
          <a:p>
            <a:pPr marL="613071" lvl="1" indent="-306535" algn="l">
              <a:lnSpc>
                <a:spcPts val="3975"/>
              </a:lnSpc>
              <a:buFont typeface="Arial"/>
              <a:buChar char="•"/>
              <a:defRPr/>
            </a:pPr>
            <a:r>
              <a:rPr lang="en-US" sz="283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공공/민간 기업 협력 모델(ex: 건설사, 보험사, 안전 관리 업체)과 연계 </a:t>
            </a:r>
          </a:p>
        </p:txBody>
      </p:sp>
      <p:sp>
        <p:nvSpPr>
          <p:cNvPr id="26" name="TextBox 20"/>
          <p:cNvSpPr txBox="1"/>
          <p:nvPr/>
        </p:nvSpPr>
        <p:spPr>
          <a:xfrm>
            <a:off x="3889796" y="3174244"/>
            <a:ext cx="12350295" cy="15215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13158" lvl="1" indent="-306579" algn="l">
              <a:lnSpc>
                <a:spcPts val="3975"/>
              </a:lnSpc>
              <a:buFont typeface="Arial"/>
              <a:buChar char="•"/>
              <a:defRPr/>
            </a:pP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AI 추가 학습 / 파손 유형 확대 </a:t>
            </a:r>
            <a:r>
              <a:rPr lang="ko-KR" alt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→</a:t>
            </a: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정밀도 향상 </a:t>
            </a:r>
            <a:r>
              <a:rPr lang="ko-KR" alt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및 객체 탐지 종류 증대</a:t>
            </a: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613158" lvl="1" indent="-306579" algn="l">
              <a:lnSpc>
                <a:spcPts val="3975"/>
              </a:lnSpc>
              <a:buFont typeface="Arial"/>
              <a:buChar char="•"/>
              <a:defRPr/>
            </a:pP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객체 탐지 실패 케이스를 “분류 불가” </a:t>
            </a:r>
            <a:r>
              <a:rPr lang="ko-KR" alt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처리 </a:t>
            </a: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 파손 부위 마스크 이미지 추가 </a:t>
            </a:r>
          </a:p>
          <a:p>
            <a:pPr marL="613158" lvl="1" indent="-306579" algn="l">
              <a:lnSpc>
                <a:spcPts val="3975"/>
              </a:lnSpc>
              <a:buFont typeface="Arial"/>
              <a:buChar char="•"/>
              <a:defRPr/>
            </a:pPr>
            <a:r>
              <a:rPr lang="en-US" sz="284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관리자용 대시보드에 “파손 건별 통계차트” 등 시각화된 데이터 추가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9139" y="519255"/>
            <a:ext cx="72439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 일정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934049" y="2092160"/>
            <a:ext cx="14419902" cy="7786747"/>
          </a:xfrm>
          <a:custGeom>
            <a:avLst/>
            <a:gdLst/>
            <a:ahLst/>
            <a:cxnLst/>
            <a:rect l="l" t="t" r="r" b="b"/>
            <a:pathLst>
              <a:path w="14419902" h="7786747">
                <a:moveTo>
                  <a:pt x="0" y="0"/>
                </a:moveTo>
                <a:lnTo>
                  <a:pt x="14419902" y="0"/>
                </a:lnTo>
                <a:lnTo>
                  <a:pt x="14419902" y="7786747"/>
                </a:lnTo>
                <a:lnTo>
                  <a:pt x="0" y="7786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222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69139" y="519255"/>
            <a:ext cx="7974861" cy="112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smtClean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프로젝트를 마치며</a:t>
            </a:r>
            <a:r>
              <a:rPr lang="en-US" sz="7200" smtClean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657929" cy="6342840"/>
            <a:chOff x="0" y="0"/>
            <a:chExt cx="173282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그룹 28"/>
          <p:cNvGrpSpPr/>
          <p:nvPr/>
        </p:nvGrpSpPr>
        <p:grpSpPr>
          <a:xfrm>
            <a:off x="1216511" y="2146917"/>
            <a:ext cx="13413889" cy="1554758"/>
            <a:chOff x="1216511" y="2146917"/>
            <a:chExt cx="13413889" cy="1554758"/>
          </a:xfrm>
        </p:grpSpPr>
        <p:grpSp>
          <p:nvGrpSpPr>
            <p:cNvPr id="9" name="Group 9"/>
            <p:cNvGrpSpPr/>
            <p:nvPr/>
          </p:nvGrpSpPr>
          <p:grpSpPr>
            <a:xfrm>
              <a:off x="1216511" y="2146918"/>
              <a:ext cx="13413889" cy="1114958"/>
              <a:chOff x="0" y="0"/>
              <a:chExt cx="3958492" cy="5411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958492" cy="541143"/>
              </a:xfrm>
              <a:custGeom>
                <a:avLst/>
                <a:gdLst/>
                <a:ahLst/>
                <a:cxnLst/>
                <a:rect l="l" t="t" r="r" b="b"/>
                <a:pathLst>
                  <a:path w="3958492" h="541143">
                    <a:moveTo>
                      <a:pt x="3091" y="0"/>
                    </a:moveTo>
                    <a:lnTo>
                      <a:pt x="3955402" y="0"/>
                    </a:lnTo>
                    <a:cubicBezTo>
                      <a:pt x="3957109" y="0"/>
                      <a:pt x="3958492" y="1384"/>
                      <a:pt x="3958492" y="3091"/>
                    </a:cubicBezTo>
                    <a:lnTo>
                      <a:pt x="3958492" y="538053"/>
                    </a:lnTo>
                    <a:cubicBezTo>
                      <a:pt x="3958492" y="539760"/>
                      <a:pt x="3957109" y="541143"/>
                      <a:pt x="3955402" y="541143"/>
                    </a:cubicBezTo>
                    <a:lnTo>
                      <a:pt x="3091" y="541143"/>
                    </a:lnTo>
                    <a:cubicBezTo>
                      <a:pt x="1384" y="541143"/>
                      <a:pt x="0" y="539760"/>
                      <a:pt x="0" y="538053"/>
                    </a:cubicBezTo>
                    <a:lnTo>
                      <a:pt x="0" y="3091"/>
                    </a:lnTo>
                    <a:cubicBezTo>
                      <a:pt x="0" y="1384"/>
                      <a:pt x="1384" y="0"/>
                      <a:pt x="3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4485E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958492" cy="5887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423837" y="2422715"/>
              <a:ext cx="2028154" cy="56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</a:pPr>
              <a:r>
                <a:rPr lang="ko-KR" altLang="en-US" sz="3300" dirty="0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송성엽</a:t>
              </a:r>
              <a:endParaRPr lang="en-US" sz="33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45463" y="2235953"/>
              <a:ext cx="10740603" cy="1465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r>
                <a:rPr lang="ko-KR" altLang="en-US" dirty="0"/>
                <a:t>복잡하게만 느껴졌던 </a:t>
              </a:r>
              <a:r>
                <a:rPr lang="en-US" altLang="ko-KR" dirty="0"/>
                <a:t>AI </a:t>
              </a:r>
              <a:r>
                <a:rPr lang="ko-KR" altLang="en-US" dirty="0"/>
                <a:t>기술이 실제로 어떻게 활용되는지 이해하게 되었고</a:t>
              </a:r>
              <a:r>
                <a:rPr lang="en-US" altLang="ko-KR" dirty="0"/>
                <a:t>, </a:t>
              </a:r>
              <a:r>
                <a:rPr lang="ko-KR" altLang="en-US" dirty="0"/>
                <a:t>이 지식이 앞으로의 커리어에 큰 밑거름이 될 것 같습니다</a:t>
              </a:r>
              <a:r>
                <a:rPr lang="en-US" altLang="ko-KR" dirty="0"/>
                <a:t>.</a:t>
              </a:r>
              <a:endParaRPr lang="en-US" dirty="0" smtClean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3645463" y="2146917"/>
              <a:ext cx="0" cy="1114957"/>
            </a:xfrm>
            <a:prstGeom prst="line">
              <a:avLst/>
            </a:prstGeom>
            <a:ln w="38100" cap="flat">
              <a:solidFill>
                <a:srgbClr val="27375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0" name="그룹 29"/>
          <p:cNvGrpSpPr/>
          <p:nvPr/>
        </p:nvGrpSpPr>
        <p:grpSpPr>
          <a:xfrm>
            <a:off x="1216511" y="3480748"/>
            <a:ext cx="13413889" cy="1627919"/>
            <a:chOff x="1216511" y="2146917"/>
            <a:chExt cx="13413889" cy="1627919"/>
          </a:xfrm>
        </p:grpSpPr>
        <p:grpSp>
          <p:nvGrpSpPr>
            <p:cNvPr id="31" name="Group 9"/>
            <p:cNvGrpSpPr/>
            <p:nvPr/>
          </p:nvGrpSpPr>
          <p:grpSpPr>
            <a:xfrm>
              <a:off x="1216511" y="2146918"/>
              <a:ext cx="13413889" cy="1114958"/>
              <a:chOff x="0" y="0"/>
              <a:chExt cx="3958492" cy="541143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3958492" cy="541143"/>
              </a:xfrm>
              <a:custGeom>
                <a:avLst/>
                <a:gdLst/>
                <a:ahLst/>
                <a:cxnLst/>
                <a:rect l="l" t="t" r="r" b="b"/>
                <a:pathLst>
                  <a:path w="3958492" h="541143">
                    <a:moveTo>
                      <a:pt x="3091" y="0"/>
                    </a:moveTo>
                    <a:lnTo>
                      <a:pt x="3955402" y="0"/>
                    </a:lnTo>
                    <a:cubicBezTo>
                      <a:pt x="3957109" y="0"/>
                      <a:pt x="3958492" y="1384"/>
                      <a:pt x="3958492" y="3091"/>
                    </a:cubicBezTo>
                    <a:lnTo>
                      <a:pt x="3958492" y="538053"/>
                    </a:lnTo>
                    <a:cubicBezTo>
                      <a:pt x="3958492" y="539760"/>
                      <a:pt x="3957109" y="541143"/>
                      <a:pt x="3955402" y="541143"/>
                    </a:cubicBezTo>
                    <a:lnTo>
                      <a:pt x="3091" y="541143"/>
                    </a:lnTo>
                    <a:cubicBezTo>
                      <a:pt x="1384" y="541143"/>
                      <a:pt x="0" y="539760"/>
                      <a:pt x="0" y="538053"/>
                    </a:cubicBezTo>
                    <a:lnTo>
                      <a:pt x="0" y="3091"/>
                    </a:lnTo>
                    <a:cubicBezTo>
                      <a:pt x="0" y="1384"/>
                      <a:pt x="1384" y="0"/>
                      <a:pt x="3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4485E"/>
                </a:solidFill>
                <a:prstDash val="solid"/>
                <a:miter/>
              </a:ln>
            </p:spPr>
          </p:sp>
          <p:sp>
            <p:nvSpPr>
              <p:cNvPr id="36" name="TextBox 11"/>
              <p:cNvSpPr txBox="1"/>
              <p:nvPr/>
            </p:nvSpPr>
            <p:spPr>
              <a:xfrm>
                <a:off x="0" y="-47625"/>
                <a:ext cx="3958492" cy="5887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20"/>
            <p:cNvSpPr txBox="1"/>
            <p:nvPr/>
          </p:nvSpPr>
          <p:spPr>
            <a:xfrm>
              <a:off x="1423837" y="2422715"/>
              <a:ext cx="2028154" cy="56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</a:pPr>
              <a:r>
                <a:rPr lang="ko-KR" altLang="en-US" sz="3300" dirty="0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</a:t>
              </a:r>
              <a:r>
                <a:rPr lang="ko-KR" altLang="en-US" sz="3300" dirty="0" err="1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유영찬</a:t>
              </a:r>
              <a:endParaRPr lang="en-US" sz="33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33" name="TextBox 21"/>
            <p:cNvSpPr txBox="1"/>
            <p:nvPr/>
          </p:nvSpPr>
          <p:spPr>
            <a:xfrm>
              <a:off x="3645463" y="2235953"/>
              <a:ext cx="1074060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r>
                <a:rPr lang="en-US" altLang="ko-KR" dirty="0" smtClean="0"/>
                <a:t>AI</a:t>
              </a:r>
              <a:r>
                <a:rPr lang="ko-KR" altLang="en-US" dirty="0" smtClean="0"/>
                <a:t>의 기초부터 심화까지 체계적으로 배울 수 있어 좋았고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특히 실습 위주의 커리큘럼이 큰 도움이 되었습니다</a:t>
              </a:r>
              <a:r>
                <a:rPr lang="en-US" altLang="ko-KR" dirty="0" smtClean="0"/>
                <a:t>. </a:t>
              </a:r>
              <a:endParaRPr lang="en-US" dirty="0" smtClean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4" name="AutoShape 24"/>
            <p:cNvSpPr/>
            <p:nvPr/>
          </p:nvSpPr>
          <p:spPr>
            <a:xfrm flipV="1">
              <a:off x="3645463" y="2146917"/>
              <a:ext cx="0" cy="1114957"/>
            </a:xfrm>
            <a:prstGeom prst="line">
              <a:avLst/>
            </a:prstGeom>
            <a:ln w="38100" cap="flat">
              <a:solidFill>
                <a:srgbClr val="27375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8" name="그룹 57"/>
          <p:cNvGrpSpPr/>
          <p:nvPr/>
        </p:nvGrpSpPr>
        <p:grpSpPr>
          <a:xfrm>
            <a:off x="1216511" y="4871502"/>
            <a:ext cx="13413889" cy="1554758"/>
            <a:chOff x="1216511" y="2146917"/>
            <a:chExt cx="13413889" cy="1554758"/>
          </a:xfrm>
        </p:grpSpPr>
        <p:grpSp>
          <p:nvGrpSpPr>
            <p:cNvPr id="59" name="Group 9"/>
            <p:cNvGrpSpPr/>
            <p:nvPr/>
          </p:nvGrpSpPr>
          <p:grpSpPr>
            <a:xfrm>
              <a:off x="1216511" y="2146918"/>
              <a:ext cx="13413889" cy="1114958"/>
              <a:chOff x="0" y="0"/>
              <a:chExt cx="3958492" cy="541143"/>
            </a:xfrm>
          </p:grpSpPr>
          <p:sp>
            <p:nvSpPr>
              <p:cNvPr id="63" name="Freeform 10"/>
              <p:cNvSpPr/>
              <p:nvPr/>
            </p:nvSpPr>
            <p:spPr>
              <a:xfrm>
                <a:off x="0" y="0"/>
                <a:ext cx="3958492" cy="541143"/>
              </a:xfrm>
              <a:custGeom>
                <a:avLst/>
                <a:gdLst/>
                <a:ahLst/>
                <a:cxnLst/>
                <a:rect l="l" t="t" r="r" b="b"/>
                <a:pathLst>
                  <a:path w="3958492" h="541143">
                    <a:moveTo>
                      <a:pt x="3091" y="0"/>
                    </a:moveTo>
                    <a:lnTo>
                      <a:pt x="3955402" y="0"/>
                    </a:lnTo>
                    <a:cubicBezTo>
                      <a:pt x="3957109" y="0"/>
                      <a:pt x="3958492" y="1384"/>
                      <a:pt x="3958492" y="3091"/>
                    </a:cubicBezTo>
                    <a:lnTo>
                      <a:pt x="3958492" y="538053"/>
                    </a:lnTo>
                    <a:cubicBezTo>
                      <a:pt x="3958492" y="539760"/>
                      <a:pt x="3957109" y="541143"/>
                      <a:pt x="3955402" y="541143"/>
                    </a:cubicBezTo>
                    <a:lnTo>
                      <a:pt x="3091" y="541143"/>
                    </a:lnTo>
                    <a:cubicBezTo>
                      <a:pt x="1384" y="541143"/>
                      <a:pt x="0" y="539760"/>
                      <a:pt x="0" y="538053"/>
                    </a:cubicBezTo>
                    <a:lnTo>
                      <a:pt x="0" y="3091"/>
                    </a:lnTo>
                    <a:cubicBezTo>
                      <a:pt x="0" y="1384"/>
                      <a:pt x="1384" y="0"/>
                      <a:pt x="3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4485E"/>
                </a:solidFill>
                <a:prstDash val="solid"/>
                <a:miter/>
              </a:ln>
            </p:spPr>
          </p:sp>
          <p:sp>
            <p:nvSpPr>
              <p:cNvPr id="64" name="TextBox 11"/>
              <p:cNvSpPr txBox="1"/>
              <p:nvPr/>
            </p:nvSpPr>
            <p:spPr>
              <a:xfrm>
                <a:off x="0" y="-47625"/>
                <a:ext cx="3958492" cy="5887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20"/>
            <p:cNvSpPr txBox="1"/>
            <p:nvPr/>
          </p:nvSpPr>
          <p:spPr>
            <a:xfrm>
              <a:off x="1423837" y="2422715"/>
              <a:ext cx="2028154" cy="56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</a:pPr>
              <a:r>
                <a:rPr lang="ko-KR" altLang="en-US" sz="3300" dirty="0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문병욱</a:t>
              </a:r>
              <a:endParaRPr lang="en-US" sz="33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61" name="TextBox 21"/>
            <p:cNvSpPr txBox="1"/>
            <p:nvPr/>
          </p:nvSpPr>
          <p:spPr>
            <a:xfrm>
              <a:off x="3645463" y="2235953"/>
              <a:ext cx="10740603" cy="1465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r>
                <a:rPr lang="ko-KR" altLang="en-US" dirty="0"/>
                <a:t>다양한 프로젝트를 직접 수행하면서 이론만으로는 알 수 없었던 실무 경험을 쌓았고</a:t>
              </a:r>
              <a:r>
                <a:rPr lang="en-US" altLang="ko-KR" dirty="0"/>
                <a:t>, </a:t>
              </a:r>
              <a:r>
                <a:rPr lang="ko-KR" altLang="en-US" dirty="0"/>
                <a:t>팀원들과의 협업을 통해 문제 해결 능력을 기를 수 있었습니다</a:t>
              </a:r>
              <a:r>
                <a:rPr lang="en-US" altLang="ko-KR" dirty="0"/>
                <a:t>.</a:t>
              </a:r>
              <a:endParaRPr lang="en-US" dirty="0" smtClean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306579" lvl="1">
                <a:lnSpc>
                  <a:spcPts val="3976"/>
                </a:lnSpc>
              </a:pPr>
              <a:endParaRPr lang="en-US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2" name="AutoShape 24"/>
            <p:cNvSpPr/>
            <p:nvPr/>
          </p:nvSpPr>
          <p:spPr>
            <a:xfrm flipV="1">
              <a:off x="3645463" y="2146917"/>
              <a:ext cx="0" cy="1114957"/>
            </a:xfrm>
            <a:prstGeom prst="line">
              <a:avLst/>
            </a:prstGeom>
            <a:ln w="38100" cap="flat">
              <a:solidFill>
                <a:srgbClr val="27375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5" name="그룹 64"/>
          <p:cNvGrpSpPr/>
          <p:nvPr/>
        </p:nvGrpSpPr>
        <p:grpSpPr>
          <a:xfrm>
            <a:off x="1230366" y="6262256"/>
            <a:ext cx="13413889" cy="1627919"/>
            <a:chOff x="1216511" y="2146917"/>
            <a:chExt cx="13413889" cy="1627919"/>
          </a:xfrm>
        </p:grpSpPr>
        <p:grpSp>
          <p:nvGrpSpPr>
            <p:cNvPr id="66" name="Group 9"/>
            <p:cNvGrpSpPr/>
            <p:nvPr/>
          </p:nvGrpSpPr>
          <p:grpSpPr>
            <a:xfrm>
              <a:off x="1216511" y="2146918"/>
              <a:ext cx="13413889" cy="1114958"/>
              <a:chOff x="0" y="0"/>
              <a:chExt cx="3958492" cy="541143"/>
            </a:xfrm>
          </p:grpSpPr>
          <p:sp>
            <p:nvSpPr>
              <p:cNvPr id="70" name="Freeform 10"/>
              <p:cNvSpPr/>
              <p:nvPr/>
            </p:nvSpPr>
            <p:spPr>
              <a:xfrm>
                <a:off x="0" y="0"/>
                <a:ext cx="3958492" cy="541143"/>
              </a:xfrm>
              <a:custGeom>
                <a:avLst/>
                <a:gdLst/>
                <a:ahLst/>
                <a:cxnLst/>
                <a:rect l="l" t="t" r="r" b="b"/>
                <a:pathLst>
                  <a:path w="3958492" h="541143">
                    <a:moveTo>
                      <a:pt x="3091" y="0"/>
                    </a:moveTo>
                    <a:lnTo>
                      <a:pt x="3955402" y="0"/>
                    </a:lnTo>
                    <a:cubicBezTo>
                      <a:pt x="3957109" y="0"/>
                      <a:pt x="3958492" y="1384"/>
                      <a:pt x="3958492" y="3091"/>
                    </a:cubicBezTo>
                    <a:lnTo>
                      <a:pt x="3958492" y="538053"/>
                    </a:lnTo>
                    <a:cubicBezTo>
                      <a:pt x="3958492" y="539760"/>
                      <a:pt x="3957109" y="541143"/>
                      <a:pt x="3955402" y="541143"/>
                    </a:cubicBezTo>
                    <a:lnTo>
                      <a:pt x="3091" y="541143"/>
                    </a:lnTo>
                    <a:cubicBezTo>
                      <a:pt x="1384" y="541143"/>
                      <a:pt x="0" y="539760"/>
                      <a:pt x="0" y="538053"/>
                    </a:cubicBezTo>
                    <a:lnTo>
                      <a:pt x="0" y="3091"/>
                    </a:lnTo>
                    <a:cubicBezTo>
                      <a:pt x="0" y="1384"/>
                      <a:pt x="1384" y="0"/>
                      <a:pt x="3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4485E"/>
                </a:solidFill>
                <a:prstDash val="solid"/>
                <a:miter/>
              </a:ln>
            </p:spPr>
          </p:sp>
          <p:sp>
            <p:nvSpPr>
              <p:cNvPr id="71" name="TextBox 11"/>
              <p:cNvSpPr txBox="1"/>
              <p:nvPr/>
            </p:nvSpPr>
            <p:spPr>
              <a:xfrm>
                <a:off x="0" y="-47625"/>
                <a:ext cx="3958492" cy="5887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7" name="TextBox 20"/>
            <p:cNvSpPr txBox="1"/>
            <p:nvPr/>
          </p:nvSpPr>
          <p:spPr>
            <a:xfrm>
              <a:off x="1423837" y="2422715"/>
              <a:ext cx="2028154" cy="56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</a:pPr>
              <a:r>
                <a:rPr lang="ko-KR" altLang="en-US" sz="3300" dirty="0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이재원</a:t>
              </a:r>
              <a:endParaRPr lang="en-US" sz="33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68" name="TextBox 21"/>
            <p:cNvSpPr txBox="1"/>
            <p:nvPr/>
          </p:nvSpPr>
          <p:spPr>
            <a:xfrm>
              <a:off x="3645463" y="2235953"/>
              <a:ext cx="10740603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r>
                <a:rPr lang="ko-KR" altLang="en-US" dirty="0"/>
                <a:t>단순히 지식을 습득하는 것을 넘어</a:t>
              </a:r>
              <a:r>
                <a:rPr lang="en-US" altLang="ko-KR" dirty="0"/>
                <a:t>, AI</a:t>
              </a:r>
              <a:r>
                <a:rPr lang="ko-KR" altLang="en-US" dirty="0"/>
                <a:t>가 사회에 미치는 영향에 대해 깊이 고민하게 되는 계기가 되었고</a:t>
              </a:r>
              <a:r>
                <a:rPr lang="en-US" altLang="ko-KR" dirty="0"/>
                <a:t>, </a:t>
              </a:r>
              <a:r>
                <a:rPr lang="ko-KR" altLang="en-US" dirty="0"/>
                <a:t>새로운 도전의 시작점을 찾게 되었습니다</a:t>
              </a:r>
              <a:r>
                <a:rPr lang="en-US" altLang="ko-KR" dirty="0" smtClean="0"/>
                <a:t>. </a:t>
              </a:r>
              <a:endParaRPr lang="en-US" dirty="0" smtClean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9" name="AutoShape 24"/>
            <p:cNvSpPr/>
            <p:nvPr/>
          </p:nvSpPr>
          <p:spPr>
            <a:xfrm flipV="1">
              <a:off x="3645463" y="2146917"/>
              <a:ext cx="0" cy="1114957"/>
            </a:xfrm>
            <a:prstGeom prst="line">
              <a:avLst/>
            </a:prstGeom>
            <a:ln w="38100" cap="flat">
              <a:solidFill>
                <a:srgbClr val="27375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2" name="그룹 71"/>
          <p:cNvGrpSpPr/>
          <p:nvPr/>
        </p:nvGrpSpPr>
        <p:grpSpPr>
          <a:xfrm>
            <a:off x="1230366" y="7653010"/>
            <a:ext cx="13413889" cy="1114959"/>
            <a:chOff x="1216511" y="2146917"/>
            <a:chExt cx="13413889" cy="1114959"/>
          </a:xfrm>
        </p:grpSpPr>
        <p:grpSp>
          <p:nvGrpSpPr>
            <p:cNvPr id="73" name="Group 9"/>
            <p:cNvGrpSpPr/>
            <p:nvPr/>
          </p:nvGrpSpPr>
          <p:grpSpPr>
            <a:xfrm>
              <a:off x="1216511" y="2146918"/>
              <a:ext cx="13413889" cy="1114958"/>
              <a:chOff x="0" y="0"/>
              <a:chExt cx="3958492" cy="541143"/>
            </a:xfrm>
          </p:grpSpPr>
          <p:sp>
            <p:nvSpPr>
              <p:cNvPr id="77" name="Freeform 10"/>
              <p:cNvSpPr/>
              <p:nvPr/>
            </p:nvSpPr>
            <p:spPr>
              <a:xfrm>
                <a:off x="0" y="0"/>
                <a:ext cx="3958492" cy="541143"/>
              </a:xfrm>
              <a:custGeom>
                <a:avLst/>
                <a:gdLst/>
                <a:ahLst/>
                <a:cxnLst/>
                <a:rect l="l" t="t" r="r" b="b"/>
                <a:pathLst>
                  <a:path w="3958492" h="541143">
                    <a:moveTo>
                      <a:pt x="3091" y="0"/>
                    </a:moveTo>
                    <a:lnTo>
                      <a:pt x="3955402" y="0"/>
                    </a:lnTo>
                    <a:cubicBezTo>
                      <a:pt x="3957109" y="0"/>
                      <a:pt x="3958492" y="1384"/>
                      <a:pt x="3958492" y="3091"/>
                    </a:cubicBezTo>
                    <a:lnTo>
                      <a:pt x="3958492" y="538053"/>
                    </a:lnTo>
                    <a:cubicBezTo>
                      <a:pt x="3958492" y="539760"/>
                      <a:pt x="3957109" y="541143"/>
                      <a:pt x="3955402" y="541143"/>
                    </a:cubicBezTo>
                    <a:lnTo>
                      <a:pt x="3091" y="541143"/>
                    </a:lnTo>
                    <a:cubicBezTo>
                      <a:pt x="1384" y="541143"/>
                      <a:pt x="0" y="539760"/>
                      <a:pt x="0" y="538053"/>
                    </a:cubicBezTo>
                    <a:lnTo>
                      <a:pt x="0" y="3091"/>
                    </a:lnTo>
                    <a:cubicBezTo>
                      <a:pt x="0" y="1384"/>
                      <a:pt x="1384" y="0"/>
                      <a:pt x="3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4485E"/>
                </a:solidFill>
                <a:prstDash val="solid"/>
                <a:miter/>
              </a:ln>
            </p:spPr>
          </p:sp>
          <p:sp>
            <p:nvSpPr>
              <p:cNvPr id="78" name="TextBox 11"/>
              <p:cNvSpPr txBox="1"/>
              <p:nvPr/>
            </p:nvSpPr>
            <p:spPr>
              <a:xfrm>
                <a:off x="0" y="-47625"/>
                <a:ext cx="3958492" cy="5887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4" name="TextBox 20"/>
            <p:cNvSpPr txBox="1"/>
            <p:nvPr/>
          </p:nvSpPr>
          <p:spPr>
            <a:xfrm>
              <a:off x="1423837" y="2422715"/>
              <a:ext cx="2028154" cy="56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</a:pPr>
              <a:r>
                <a:rPr lang="ko-KR" altLang="en-US" sz="3300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</a:t>
              </a:r>
              <a:r>
                <a:rPr lang="ko-KR" altLang="en-US" sz="3300" dirty="0" err="1" smtClean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이유준</a:t>
              </a:r>
              <a:endParaRPr lang="en-US" sz="33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75" name="TextBox 21"/>
            <p:cNvSpPr txBox="1"/>
            <p:nvPr/>
          </p:nvSpPr>
          <p:spPr>
            <a:xfrm>
              <a:off x="3645463" y="2235953"/>
              <a:ext cx="10740603" cy="956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13158" lvl="1" indent="-306579">
                <a:lnSpc>
                  <a:spcPts val="3976"/>
                </a:lnSpc>
                <a:buFont typeface="Arial"/>
                <a:buChar char="•"/>
              </a:pPr>
              <a:r>
                <a:rPr lang="ko-KR" altLang="en-US" dirty="0"/>
                <a:t>처음에는 어려움도 많았지만</a:t>
              </a:r>
              <a:r>
                <a:rPr lang="en-US" altLang="ko-KR" dirty="0"/>
                <a:t>, </a:t>
              </a:r>
              <a:r>
                <a:rPr lang="ko-KR" altLang="en-US" dirty="0"/>
                <a:t>강사님의 친절한 설명과 지원 덕분에 포기하지 않고 끝까지 완주할 수 있었던 소중한 경험이었습니다</a:t>
              </a:r>
              <a:endParaRPr lang="en-US" dirty="0" smtClean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76" name="AutoShape 24"/>
            <p:cNvSpPr/>
            <p:nvPr/>
          </p:nvSpPr>
          <p:spPr>
            <a:xfrm flipV="1">
              <a:off x="3645463" y="2146917"/>
              <a:ext cx="0" cy="1114957"/>
            </a:xfrm>
            <a:prstGeom prst="line">
              <a:avLst/>
            </a:prstGeom>
            <a:ln w="38100" cap="flat">
              <a:solidFill>
                <a:srgbClr val="273755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41558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913087" y="4457226"/>
            <a:ext cx="6461826" cy="17721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4000"/>
              </a:lnSpc>
              <a:spcBef>
                <a:spcPct val="0"/>
              </a:spcBef>
              <a:defRPr/>
            </a:pPr>
            <a:r>
              <a:rPr lang="en-US" sz="100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0996" y="2641261"/>
            <a:ext cx="2502239" cy="25022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4285" b="-142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510" y="6551219"/>
            <a:ext cx="2502239" cy="250223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02888" y="2641261"/>
            <a:ext cx="2502239" cy="250223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2605" b="-1260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40428" y="6595110"/>
            <a:ext cx="2502239" cy="25022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4724" b="-1472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34780" y="2641261"/>
            <a:ext cx="2502239" cy="25022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93224" y="554071"/>
            <a:ext cx="6989050" cy="128425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팀원 소개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1603" y="5358926"/>
            <a:ext cx="2100218" cy="5656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480"/>
              </a:lnSpc>
              <a:defRPr/>
            </a:pPr>
            <a:r>
              <a:rPr lang="en-US" sz="3200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송성엽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3224" y="5875181"/>
            <a:ext cx="3263286" cy="3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</a:pPr>
            <a:r>
              <a:rPr lang="en-US" sz="1925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팀장, 개발 총괄 관리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4346" y="5358926"/>
            <a:ext cx="2358876" cy="5656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480"/>
              </a:lnSpc>
              <a:defRPr/>
            </a:pPr>
            <a:r>
              <a:rPr lang="en-US" sz="3200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문병욱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31192" y="5875181"/>
            <a:ext cx="3665184" cy="3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</a:pPr>
            <a:r>
              <a:rPr lang="en-US" sz="1925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Front 총괄, UI/UX 개발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27305" y="5358926"/>
            <a:ext cx="2100218" cy="5656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480"/>
              </a:lnSpc>
              <a:defRPr/>
            </a:pPr>
            <a:r>
              <a:rPr lang="en-US" sz="3200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유영찬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45771" y="5829300"/>
            <a:ext cx="3263286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25" dirty="0" smtClean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</a:t>
            </a:r>
            <a:r>
              <a:rPr lang="en-US" sz="1925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</a:t>
            </a: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925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설계</a:t>
            </a: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1925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구축</a:t>
            </a: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</a:p>
          <a:p>
            <a:pPr marL="0" lvl="0" indent="0" algn="ctr">
              <a:lnSpc>
                <a:spcPts val="2695"/>
              </a:lnSpc>
            </a:pP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DB </a:t>
            </a:r>
            <a:r>
              <a:rPr lang="en-US" sz="1925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설계</a:t>
            </a: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1925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연동</a:t>
            </a:r>
            <a:r>
              <a:rPr lang="en-US" sz="1925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33277" y="9191625"/>
            <a:ext cx="2539506" cy="5715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480"/>
              </a:lnSpc>
              <a:defRPr/>
            </a:pPr>
            <a:r>
              <a:rPr lang="en-US" sz="3200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이재원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34707" y="9691370"/>
            <a:ext cx="3945845" cy="3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</a:pPr>
            <a:r>
              <a:rPr lang="en-US" sz="1925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서버 구축, 학습, 결과 처리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64805" y="9078300"/>
            <a:ext cx="2445774" cy="637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5040"/>
              </a:lnSpc>
              <a:defRPr/>
            </a:pPr>
            <a:r>
              <a:rPr lang="en-US" sz="3600" b="1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이유준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91445" y="9691370"/>
            <a:ext cx="3800205" cy="33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</a:pPr>
            <a:r>
              <a:rPr lang="en-US" sz="1925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whisper AI 구현, 앱 디자인 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5169879"/>
            <a:ext cx="4354088" cy="63084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5040"/>
              </a:lnSpc>
              <a:defRPr/>
            </a:pPr>
            <a:r>
              <a:rPr lang="en-US" sz="3600" b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7108164"/>
            <a:ext cx="6461826" cy="63566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5040"/>
              </a:lnSpc>
              <a:defRPr/>
            </a:pPr>
            <a:r>
              <a:rPr lang="en-US" sz="3600" b="1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en-US" sz="3600" b="1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구성</a:t>
            </a:r>
            <a:r>
              <a:rPr lang="en-US" sz="3600" b="1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600" b="1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인프라</a:t>
            </a:r>
            <a:r>
              <a:rPr lang="en-US" sz="3600" b="1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3600" b="1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기술</a:t>
            </a:r>
            <a:endParaRPr lang="en-US" sz="3600" b="1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82174" y="6139021"/>
            <a:ext cx="4785426" cy="6412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  <a:defRPr/>
            </a:pPr>
            <a:r>
              <a:rPr lang="en-US" sz="3600" b="1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en-US" sz="3600" b="1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</a:t>
            </a:r>
            <a:r>
              <a:rPr lang="en-US" sz="3600" b="1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600" b="1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아키텍쳐</a:t>
            </a:r>
            <a:endParaRPr lang="en-US" sz="3600" b="1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78295" y="5169879"/>
            <a:ext cx="5721708" cy="63084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5040"/>
              </a:lnSpc>
              <a:defRPr/>
            </a:pPr>
            <a:r>
              <a:rPr lang="en-US" sz="3600" b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플랫폼 기능 시연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8295" y="6139021"/>
            <a:ext cx="5721708" cy="6332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5040"/>
              </a:lnSpc>
              <a:defRPr/>
            </a:pPr>
            <a:r>
              <a:rPr lang="en-US" sz="3600" b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05.   개선 사항 및 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2174" y="2733384"/>
            <a:ext cx="6461826" cy="12766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발표 순서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8791" y="2979135"/>
            <a:ext cx="7059398" cy="1707886"/>
          </a:xfrm>
          <a:custGeom>
            <a:avLst/>
            <a:gdLst/>
            <a:ahLst/>
            <a:cxnLst/>
            <a:rect l="l" t="t" r="r" b="b"/>
            <a:pathLst>
              <a:path w="7059398" h="1707886">
                <a:moveTo>
                  <a:pt x="0" y="0"/>
                </a:moveTo>
                <a:lnTo>
                  <a:pt x="7059398" y="0"/>
                </a:lnTo>
                <a:lnTo>
                  <a:pt x="7059398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668" b="-14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5093984"/>
            <a:ext cx="7059398" cy="1321226"/>
          </a:xfrm>
          <a:custGeom>
            <a:avLst/>
            <a:gdLst/>
            <a:ahLst/>
            <a:cxnLst/>
            <a:rect l="l" t="t" r="r" b="b"/>
            <a:pathLst>
              <a:path w="7059398" h="1321226">
                <a:moveTo>
                  <a:pt x="0" y="0"/>
                </a:moveTo>
                <a:lnTo>
                  <a:pt x="7059398" y="0"/>
                </a:lnTo>
                <a:lnTo>
                  <a:pt x="7059398" y="1321226"/>
                </a:lnTo>
                <a:lnTo>
                  <a:pt x="0" y="1321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6592832"/>
            <a:ext cx="7059398" cy="1864747"/>
          </a:xfrm>
          <a:custGeom>
            <a:avLst/>
            <a:gdLst/>
            <a:ahLst/>
            <a:cxnLst/>
            <a:rect l="l" t="t" r="r" b="b"/>
            <a:pathLst>
              <a:path w="7059398" h="1864747">
                <a:moveTo>
                  <a:pt x="0" y="0"/>
                </a:moveTo>
                <a:lnTo>
                  <a:pt x="7059398" y="0"/>
                </a:lnTo>
                <a:lnTo>
                  <a:pt x="7059398" y="1864747"/>
                </a:lnTo>
                <a:lnTo>
                  <a:pt x="0" y="186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379486" y="3114775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69139" y="519255"/>
            <a:ext cx="6146958" cy="12809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프로젝트 개요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1999" y="9703192"/>
            <a:ext cx="1544003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3755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 경기일보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9139" y="1927714"/>
            <a:ext cx="4405079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ctr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27375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 추진 배경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9124950" y="2979135"/>
            <a:ext cx="0" cy="6492240"/>
          </a:xfrm>
          <a:prstGeom prst="line">
            <a:avLst/>
          </a:prstGeom>
          <a:ln w="38100" cap="flat">
            <a:solidFill>
              <a:srgbClr val="273755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77177" y="2230995"/>
            <a:ext cx="12733269" cy="7915783"/>
            <a:chOff x="0" y="0"/>
            <a:chExt cx="3353618" cy="20848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53618" cy="2084815"/>
            </a:xfrm>
            <a:custGeom>
              <a:avLst/>
              <a:gdLst/>
              <a:ahLst/>
              <a:cxnLst/>
              <a:rect l="l" t="t" r="r" b="b"/>
              <a:pathLst>
                <a:path w="3353618" h="2084815">
                  <a:moveTo>
                    <a:pt x="31008" y="0"/>
                  </a:moveTo>
                  <a:lnTo>
                    <a:pt x="3322610" y="0"/>
                  </a:lnTo>
                  <a:cubicBezTo>
                    <a:pt x="3339735" y="0"/>
                    <a:pt x="3353618" y="13883"/>
                    <a:pt x="3353618" y="31008"/>
                  </a:cubicBezTo>
                  <a:lnTo>
                    <a:pt x="3353618" y="2053807"/>
                  </a:lnTo>
                  <a:cubicBezTo>
                    <a:pt x="3353618" y="2070933"/>
                    <a:pt x="3339735" y="2084815"/>
                    <a:pt x="3322610" y="2084815"/>
                  </a:cubicBezTo>
                  <a:lnTo>
                    <a:pt x="31008" y="2084815"/>
                  </a:lnTo>
                  <a:cubicBezTo>
                    <a:pt x="13883" y="2084815"/>
                    <a:pt x="0" y="2070933"/>
                    <a:pt x="0" y="2053807"/>
                  </a:cubicBezTo>
                  <a:lnTo>
                    <a:pt x="0" y="31008"/>
                  </a:lnTo>
                  <a:cubicBezTo>
                    <a:pt x="0" y="13883"/>
                    <a:pt x="13883" y="0"/>
                    <a:pt x="31008" y="0"/>
                  </a:cubicBezTo>
                  <a:close/>
                </a:path>
              </a:pathLst>
            </a:custGeom>
            <a:solidFill>
              <a:srgbClr val="F2F7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53618" cy="213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67210" y="2474766"/>
            <a:ext cx="12153580" cy="7488860"/>
          </a:xfrm>
          <a:custGeom>
            <a:avLst/>
            <a:gdLst/>
            <a:ahLst/>
            <a:cxnLst/>
            <a:rect l="l" t="t" r="r" b="b"/>
            <a:pathLst>
              <a:path w="12153580" h="7488860">
                <a:moveTo>
                  <a:pt x="0" y="0"/>
                </a:moveTo>
                <a:lnTo>
                  <a:pt x="12153580" y="0"/>
                </a:lnTo>
                <a:lnTo>
                  <a:pt x="12153580" y="7488860"/>
                </a:lnTo>
                <a:lnTo>
                  <a:pt x="0" y="748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0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69139" y="519255"/>
            <a:ext cx="7243927" cy="12809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시스템 아키텍쳐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6091536" y="2237264"/>
            <a:ext cx="0" cy="6766707"/>
          </a:xfrm>
          <a:prstGeom prst="line">
            <a:avLst/>
          </a:prstGeom>
          <a:ln w="3810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2070061" y="2237264"/>
            <a:ext cx="0" cy="6766707"/>
          </a:xfrm>
          <a:prstGeom prst="line">
            <a:avLst/>
          </a:prstGeom>
          <a:ln w="3810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86088" y="4321250"/>
            <a:ext cx="4967324" cy="3812421"/>
          </a:xfrm>
          <a:custGeom>
            <a:avLst/>
            <a:gdLst/>
            <a:ahLst/>
            <a:cxnLst/>
            <a:rect l="l" t="t" r="r" b="b"/>
            <a:pathLst>
              <a:path w="4967324" h="3812421">
                <a:moveTo>
                  <a:pt x="0" y="0"/>
                </a:moveTo>
                <a:lnTo>
                  <a:pt x="4967323" y="0"/>
                </a:lnTo>
                <a:lnTo>
                  <a:pt x="4967323" y="3812421"/>
                </a:lnTo>
                <a:lnTo>
                  <a:pt x="0" y="381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780249" y="4040284"/>
            <a:ext cx="4727502" cy="4775989"/>
          </a:xfrm>
          <a:custGeom>
            <a:avLst/>
            <a:gdLst/>
            <a:ahLst/>
            <a:cxnLst/>
            <a:rect l="l" t="t" r="r" b="b"/>
            <a:pathLst>
              <a:path w="4727502" h="4775989">
                <a:moveTo>
                  <a:pt x="0" y="0"/>
                </a:moveTo>
                <a:lnTo>
                  <a:pt x="4727502" y="0"/>
                </a:lnTo>
                <a:lnTo>
                  <a:pt x="4727502" y="4775989"/>
                </a:lnTo>
                <a:lnTo>
                  <a:pt x="0" y="4775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308186" y="3536714"/>
            <a:ext cx="5820517" cy="6187577"/>
          </a:xfrm>
          <a:custGeom>
            <a:avLst/>
            <a:gdLst/>
            <a:ahLst/>
            <a:cxnLst/>
            <a:rect l="l" t="t" r="r" b="b"/>
            <a:pathLst>
              <a:path w="5820517" h="6187577">
                <a:moveTo>
                  <a:pt x="0" y="0"/>
                </a:moveTo>
                <a:lnTo>
                  <a:pt x="5820518" y="0"/>
                </a:lnTo>
                <a:lnTo>
                  <a:pt x="5820518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69139" y="519255"/>
            <a:ext cx="7243927" cy="12809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사용 인프라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5998" y="2737435"/>
            <a:ext cx="352750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27375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Front-End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17047" y="2720667"/>
            <a:ext cx="352750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27375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Back-End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13061" y="2720667"/>
            <a:ext cx="352750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27375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028700" y="1765125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02014" y="4838699"/>
            <a:ext cx="2518986" cy="2031601"/>
          </a:xfrm>
          <a:custGeom>
            <a:avLst/>
            <a:gdLst/>
            <a:ahLst/>
            <a:cxnLst/>
            <a:rect l="l" t="t" r="r" b="b"/>
            <a:pathLst>
              <a:path w="2518986" h="2031601">
                <a:moveTo>
                  <a:pt x="0" y="0"/>
                </a:moveTo>
                <a:lnTo>
                  <a:pt x="2518986" y="0"/>
                </a:lnTo>
                <a:lnTo>
                  <a:pt x="2518986" y="2031601"/>
                </a:lnTo>
                <a:lnTo>
                  <a:pt x="0" y="2031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900" t="-140" b="-14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028700" y="1889312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060102" y="2247900"/>
            <a:ext cx="2645498" cy="2645498"/>
          </a:xfrm>
          <a:custGeom>
            <a:avLst/>
            <a:gdLst/>
            <a:ahLst/>
            <a:cxnLst/>
            <a:rect l="l" t="t" r="r" b="b"/>
            <a:pathLst>
              <a:path w="2645498" h="2645498">
                <a:moveTo>
                  <a:pt x="0" y="0"/>
                </a:moveTo>
                <a:lnTo>
                  <a:pt x="2645498" y="0"/>
                </a:lnTo>
                <a:lnTo>
                  <a:pt x="2645498" y="2645497"/>
                </a:lnTo>
                <a:lnTo>
                  <a:pt x="0" y="264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184244" y="2337425"/>
            <a:ext cx="4357911" cy="2272674"/>
          </a:xfrm>
          <a:custGeom>
            <a:avLst/>
            <a:gdLst/>
            <a:ahLst/>
            <a:cxnLst/>
            <a:rect l="l" t="t" r="r" b="b"/>
            <a:pathLst>
              <a:path w="4357911" h="2272674">
                <a:moveTo>
                  <a:pt x="0" y="0"/>
                </a:moveTo>
                <a:lnTo>
                  <a:pt x="4357911" y="0"/>
                </a:lnTo>
                <a:lnTo>
                  <a:pt x="4357911" y="2272673"/>
                </a:lnTo>
                <a:lnTo>
                  <a:pt x="0" y="2272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249012" y="6827205"/>
            <a:ext cx="4661435" cy="2622057"/>
          </a:xfrm>
          <a:custGeom>
            <a:avLst/>
            <a:gdLst/>
            <a:ahLst/>
            <a:cxnLst/>
            <a:rect l="l" t="t" r="r" b="b"/>
            <a:pathLst>
              <a:path w="4661435" h="2622057">
                <a:moveTo>
                  <a:pt x="0" y="0"/>
                </a:moveTo>
                <a:lnTo>
                  <a:pt x="4661435" y="0"/>
                </a:lnTo>
                <a:lnTo>
                  <a:pt x="4661435" y="2622058"/>
                </a:lnTo>
                <a:lnTo>
                  <a:pt x="0" y="2622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064892" y="3155247"/>
            <a:ext cx="1088507" cy="769052"/>
            <a:chOff x="0" y="0"/>
            <a:chExt cx="96688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6887" cy="812800"/>
            </a:xfrm>
            <a:custGeom>
              <a:avLst/>
              <a:gdLst/>
              <a:ahLst/>
              <a:cxnLst/>
              <a:rect l="l" t="t" r="r" b="b"/>
              <a:pathLst>
                <a:path w="966887" h="812800">
                  <a:moveTo>
                    <a:pt x="966887" y="406400"/>
                  </a:moveTo>
                  <a:lnTo>
                    <a:pt x="560487" y="0"/>
                  </a:lnTo>
                  <a:lnTo>
                    <a:pt x="56048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60487" y="609600"/>
                  </a:lnTo>
                  <a:lnTo>
                    <a:pt x="560487" y="812800"/>
                  </a:lnTo>
                  <a:lnTo>
                    <a:pt x="966887" y="406400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575"/>
              <a:ext cx="865287" cy="454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3711276" y="6263976"/>
            <a:ext cx="3527724" cy="3527724"/>
          </a:xfrm>
          <a:custGeom>
            <a:avLst/>
            <a:gdLst/>
            <a:ahLst/>
            <a:cxnLst/>
            <a:rect l="l" t="t" r="r" b="b"/>
            <a:pathLst>
              <a:path w="3527724" h="3527724">
                <a:moveTo>
                  <a:pt x="0" y="0"/>
                </a:moveTo>
                <a:lnTo>
                  <a:pt x="3527724" y="0"/>
                </a:lnTo>
                <a:lnTo>
                  <a:pt x="3527724" y="3527724"/>
                </a:lnTo>
                <a:lnTo>
                  <a:pt x="0" y="3527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66800" y="647700"/>
            <a:ext cx="9072209" cy="12801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Whisper</a:t>
            </a:r>
            <a:r>
              <a:rPr lang="ko-KR" alt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+ GPT 4.1</a:t>
            </a:r>
          </a:p>
        </p:txBody>
      </p:sp>
      <p:sp>
        <p:nvSpPr>
          <p:cNvPr id="21" name="굽은 화살표 20"/>
          <p:cNvSpPr/>
          <p:nvPr/>
        </p:nvSpPr>
        <p:spPr>
          <a:xfrm rot="5348780">
            <a:off x="13095894" y="3123801"/>
            <a:ext cx="1378783" cy="146332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27375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Group 13"/>
          <p:cNvGrpSpPr/>
          <p:nvPr/>
        </p:nvGrpSpPr>
        <p:grpSpPr>
          <a:xfrm rot="10769539">
            <a:off x="7055392" y="7753708"/>
            <a:ext cx="1088507" cy="769052"/>
            <a:chOff x="0" y="0"/>
            <a:chExt cx="966887" cy="812800"/>
          </a:xfrm>
        </p:grpSpPr>
        <p:sp>
          <p:nvSpPr>
            <p:cNvPr id="23" name="Freeform 14"/>
            <p:cNvSpPr/>
            <p:nvPr/>
          </p:nvSpPr>
          <p:spPr>
            <a:xfrm>
              <a:off x="0" y="0"/>
              <a:ext cx="966887" cy="812800"/>
            </a:xfrm>
            <a:custGeom>
              <a:avLst/>
              <a:gdLst/>
              <a:ahLst/>
              <a:cxnLst/>
              <a:rect l="l" t="t" r="r" b="b"/>
              <a:pathLst>
                <a:path w="966887" h="812800">
                  <a:moveTo>
                    <a:pt x="966887" y="406400"/>
                  </a:moveTo>
                  <a:lnTo>
                    <a:pt x="560487" y="0"/>
                  </a:lnTo>
                  <a:lnTo>
                    <a:pt x="56048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60487" y="609600"/>
                  </a:lnTo>
                  <a:lnTo>
                    <a:pt x="560487" y="812800"/>
                  </a:lnTo>
                  <a:lnTo>
                    <a:pt x="966887" y="406400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0" y="155575"/>
              <a:ext cx="865287" cy="454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6" name="굽은 화살표 20">
            <a:extLst>
              <a:ext uri="{FF2B5EF4-FFF2-40B4-BE49-F238E27FC236}">
                <a16:creationId xmlns:a16="http://schemas.microsoft.com/office/drawing/2014/main" id="{2E69C252-1BC4-55A2-3221-E001FEFB28EF}"/>
              </a:ext>
            </a:extLst>
          </p:cNvPr>
          <p:cNvSpPr/>
          <p:nvPr/>
        </p:nvSpPr>
        <p:spPr>
          <a:xfrm rot="10800000">
            <a:off x="13043435" y="7194893"/>
            <a:ext cx="1362753" cy="146332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27375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1889312"/>
            <a:ext cx="15879803" cy="0"/>
          </a:xfrm>
          <a:prstGeom prst="line">
            <a:avLst/>
          </a:prstGeom>
          <a:ln w="38100" cap="rnd">
            <a:solidFill>
              <a:srgbClr val="273755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73012" y="723900"/>
            <a:ext cx="11880988" cy="12858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10080"/>
              </a:lnSpc>
              <a:spcBef>
                <a:spcPct val="0"/>
              </a:spcBef>
              <a:defRPr/>
            </a:pPr>
            <a:r>
              <a:rPr lang="en-US" altLang="ko-KR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Mask R-CNN +BLIP-2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6528434" y="5892763"/>
            <a:ext cx="2438400" cy="41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100" b="1"/>
              <a:t>학습된 객체인가</a:t>
            </a:r>
            <a:r>
              <a:rPr lang="en-US" altLang="ko-KR" sz="2100" b="1"/>
              <a:t>?</a:t>
            </a:r>
          </a:p>
        </p:txBody>
      </p:sp>
      <p:sp>
        <p:nvSpPr>
          <p:cNvPr id="32" name="순서도: 판단 31"/>
          <p:cNvSpPr/>
          <p:nvPr/>
        </p:nvSpPr>
        <p:spPr>
          <a:xfrm>
            <a:off x="6376034" y="5313569"/>
            <a:ext cx="2667000" cy="1600200"/>
          </a:xfrm>
          <a:prstGeom prst="flowChartDecision">
            <a:avLst/>
          </a:prstGeom>
          <a:noFill/>
          <a:ln w="571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6242733">
            <a:off x="5661858" y="5782877"/>
            <a:ext cx="685800" cy="556032"/>
          </a:xfrm>
          <a:prstGeom prst="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37" name="굽은 화살표 36"/>
          <p:cNvSpPr/>
          <p:nvPr/>
        </p:nvSpPr>
        <p:spPr>
          <a:xfrm>
            <a:off x="7562831" y="4152998"/>
            <a:ext cx="914400" cy="990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 w="571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굽은 화살표 37"/>
          <p:cNvSpPr/>
          <p:nvPr/>
        </p:nvSpPr>
        <p:spPr>
          <a:xfrm rot="10800000" flipH="1">
            <a:off x="7562831" y="7104797"/>
            <a:ext cx="914400" cy="990600"/>
          </a:xfrm>
          <a:prstGeom prst="bentArrow">
            <a:avLst>
              <a:gd name="adj1" fmla="val 25044"/>
              <a:gd name="adj2" fmla="val 24218"/>
              <a:gd name="adj3" fmla="val 25000"/>
              <a:gd name="adj4" fmla="val 42382"/>
            </a:avLst>
          </a:prstGeom>
          <a:noFill/>
          <a:ln w="571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7486631" y="3821527"/>
            <a:ext cx="762000" cy="40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/>
              <a:t>Yes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7715231" y="8036415"/>
            <a:ext cx="685800" cy="40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 dirty="0"/>
              <a:t>No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852534" y="3980597"/>
            <a:ext cx="2438400" cy="18288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5" name="가로 글상자 44"/>
          <p:cNvSpPr txBox="1"/>
          <p:nvPr/>
        </p:nvSpPr>
        <p:spPr>
          <a:xfrm>
            <a:off x="8852534" y="4666397"/>
            <a:ext cx="24384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>
                <a:solidFill>
                  <a:srgbClr val="FF0000"/>
                </a:solidFill>
              </a:rPr>
              <a:t>Mask R -CNN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852534" y="6616238"/>
            <a:ext cx="2438400" cy="18288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7" name="가로 글상자 46"/>
          <p:cNvSpPr txBox="1"/>
          <p:nvPr/>
        </p:nvSpPr>
        <p:spPr>
          <a:xfrm>
            <a:off x="8852534" y="7350615"/>
            <a:ext cx="2438400" cy="4666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>
                <a:solidFill>
                  <a:srgbClr val="FF0000"/>
                </a:solidFill>
              </a:rPr>
              <a:t>BLIP-2</a:t>
            </a:r>
          </a:p>
        </p:txBody>
      </p:sp>
      <p:sp>
        <p:nvSpPr>
          <p:cNvPr id="48" name="아래쪽 화살표 47"/>
          <p:cNvSpPr/>
          <p:nvPr/>
        </p:nvSpPr>
        <p:spPr>
          <a:xfrm rot="16242733">
            <a:off x="11515290" y="4628297"/>
            <a:ext cx="6858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49" name="아래쪽 화살표 48"/>
          <p:cNvSpPr/>
          <p:nvPr/>
        </p:nvSpPr>
        <p:spPr>
          <a:xfrm rot="16242733">
            <a:off x="11515291" y="7263938"/>
            <a:ext cx="6858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ㅍ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D7A0E9-051F-906F-C812-929A7CF3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79" y="2608997"/>
            <a:ext cx="4176622" cy="34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E1633E-4091-C6EB-1649-7A6F2450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705100"/>
            <a:ext cx="4114800" cy="33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부러진 가로등 | 연합뉴스">
            <a:extLst>
              <a:ext uri="{FF2B5EF4-FFF2-40B4-BE49-F238E27FC236}">
                <a16:creationId xmlns:a16="http://schemas.microsoft.com/office/drawing/2014/main" id="{27DFA146-2E25-4D0B-6629-3130B30D7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>
            <a:fillRect/>
          </a:stretch>
        </p:blipFill>
        <p:spPr bwMode="auto">
          <a:xfrm>
            <a:off x="1317279" y="6212340"/>
            <a:ext cx="4263776" cy="28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9505F7-7A04-A212-2CFA-5F12103ED383}"/>
              </a:ext>
            </a:extLst>
          </p:cNvPr>
          <p:cNvSpPr txBox="1"/>
          <p:nvPr/>
        </p:nvSpPr>
        <p:spPr>
          <a:xfrm>
            <a:off x="12420600" y="6999723"/>
            <a:ext cx="426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Object: streetlamp,</a:t>
            </a:r>
          </a:p>
          <a:p>
            <a:pPr algn="ctr"/>
            <a:r>
              <a:rPr lang="en-US" altLang="ko-KR" sz="2400" b="1" dirty="0"/>
              <a:t>Damage Location: top-right,</a:t>
            </a:r>
          </a:p>
          <a:p>
            <a:pPr algn="ctr"/>
            <a:r>
              <a:rPr lang="en-US" altLang="ko-KR" sz="2400" b="1" dirty="0"/>
              <a:t>Damage Type: broken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25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48095" y="4463415"/>
            <a:ext cx="4391808" cy="128015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10080"/>
              </a:lnSpc>
              <a:spcBef>
                <a:spcPct val="0"/>
              </a:spcBef>
              <a:defRPr/>
            </a:pPr>
            <a:r>
              <a:rPr lang="en-US" sz="7200" b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 시연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3BBC46CE32FD40AEB966CBFBF40724" ma:contentTypeVersion="12" ma:contentTypeDescription="새 문서를 만듭니다." ma:contentTypeScope="" ma:versionID="d9419f885bfe150edd338dc94c808fa2">
  <xsd:schema xmlns:xsd="http://www.w3.org/2001/XMLSchema" xmlns:xs="http://www.w3.org/2001/XMLSchema" xmlns:p="http://schemas.microsoft.com/office/2006/metadata/properties" xmlns:ns2="9ce1494a-7435-43bf-8532-294560780a27" xmlns:ns3="3ed9bd86-accb-47d9-a5a1-57548f796733" targetNamespace="http://schemas.microsoft.com/office/2006/metadata/properties" ma:root="true" ma:fieldsID="1c57465bef17bbb97b1b90202c9989e6" ns2:_="" ns3:_="">
    <xsd:import namespace="9ce1494a-7435-43bf-8532-294560780a27"/>
    <xsd:import namespace="3ed9bd86-accb-47d9-a5a1-57548f7967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1494a-7435-43bf-8532-294560780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023edf35-8e56-4b06-9847-02be0f4d8c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9bd86-accb-47d9-a5a1-57548f79673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f8547f9-872c-4415-b62b-5e80a3729836}" ma:internalName="TaxCatchAll" ma:showField="CatchAllData" ma:web="3ed9bd86-accb-47d9-a5a1-57548f7967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e1494a-7435-43bf-8532-294560780a27">
      <Terms xmlns="http://schemas.microsoft.com/office/infopath/2007/PartnerControls"/>
    </lcf76f155ced4ddcb4097134ff3c332f>
    <TaxCatchAll xmlns="3ed9bd86-accb-47d9-a5a1-57548f796733" xsi:nil="true"/>
  </documentManagement>
</p:properties>
</file>

<file path=customXml/itemProps1.xml><?xml version="1.0" encoding="utf-8"?>
<ds:datastoreItem xmlns:ds="http://schemas.openxmlformats.org/officeDocument/2006/customXml" ds:itemID="{C37EE854-A937-4AE4-8EB3-5C4D3AFD4D0B}"/>
</file>

<file path=customXml/itemProps2.xml><?xml version="1.0" encoding="utf-8"?>
<ds:datastoreItem xmlns:ds="http://schemas.openxmlformats.org/officeDocument/2006/customXml" ds:itemID="{A9FF09D3-A56E-4049-982C-DA6C4036DCBC}"/>
</file>

<file path=customXml/itemProps3.xml><?xml version="1.0" encoding="utf-8"?>
<ds:datastoreItem xmlns:ds="http://schemas.openxmlformats.org/officeDocument/2006/customXml" ds:itemID="{0F1A25CF-C644-482C-8D7B-7F1893F5899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345</Words>
  <Application>Microsoft Office PowerPoint</Application>
  <PresentationFormat>사용자 지정</PresentationFormat>
  <Paragraphs>66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210 디딤고딕</vt:lpstr>
      <vt:lpstr>210 디딤고딕 Bold</vt:lpstr>
      <vt:lpstr>Noto Sans Kr</vt:lpstr>
      <vt:lpstr>Noto Sans Kr</vt:lpstr>
      <vt:lpstr>Noto Sans Kr Bold</vt:lpstr>
      <vt:lpstr>TDTD타이틀굴림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이재원</dc:creator>
  <cp:lastModifiedBy>soldesk</cp:lastModifiedBy>
  <cp:revision>21</cp:revision>
  <dcterms:created xsi:type="dcterms:W3CDTF">2006-08-16T00:00:00Z</dcterms:created>
  <dcterms:modified xsi:type="dcterms:W3CDTF">2025-08-28T00:37:02Z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0x010100483BBC46CE32FD40AEB966CBFBF40724</vt:lpwstr>
  </property>
</Properties>
</file>